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FF"/>
          </a:solidFill>
        </a:fill>
      </a:tcStyle>
    </a:wholeTbl>
    <a:band2H>
      <a:tcTxStyle b="def" i="def"/>
      <a:tcStyle>
        <a:tcBdr/>
        <a:fill>
          <a:solidFill>
            <a:srgbClr val="E9E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5CD"/>
          </a:solidFill>
        </a:fill>
      </a:tcStyle>
    </a:wholeTbl>
    <a:band2H>
      <a:tcTxStyle b="def" i="def"/>
      <a:tcStyle>
        <a:tcBdr/>
        <a:fill>
          <a:solidFill>
            <a:srgbClr val="E7FAE7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7F6"/>
          </a:solidFill>
        </a:fill>
      </a:tcStyle>
    </a:wholeTbl>
    <a:band2H>
      <a:tcTxStyle b="def" i="def"/>
      <a:tcStyle>
        <a:tcBdr/>
        <a:fill>
          <a:solidFill>
            <a:srgbClr val="FFECFB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a Apresentaçã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12" name="Nível de Corpo Um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sz="half" idx="1" hasCustomPrompt="1"/>
          </p:nvPr>
        </p:nvSpPr>
        <p:spPr>
          <a:xfrm>
            <a:off x="1298276" y="4927600"/>
            <a:ext cx="21863647" cy="3853768"/>
          </a:xfrm>
          <a:prstGeom prst="rect">
            <a:avLst/>
          </a:prstGeom>
        </p:spPr>
        <p:txBody>
          <a:bodyPr anchor="ctr"/>
          <a:lstStyle>
            <a:lvl1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1pPr>
            <a:lvl2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2pPr>
            <a:lvl3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3pPr>
            <a:lvl4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4pPr>
            <a:lvl5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ível de Corpo Um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Informações do fato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7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100" sz="29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ível de Corpo Um…"/>
          <p:cNvSpPr txBox="1"/>
          <p:nvPr>
            <p:ph type="body" sz="quarter" idx="1" hasCustomPrompt="1"/>
          </p:nvPr>
        </p:nvSpPr>
        <p:spPr>
          <a:xfrm>
            <a:off x="2252673" y="10353078"/>
            <a:ext cx="20691416" cy="567946"/>
          </a:xfrm>
          <a:prstGeom prst="rect">
            <a:avLst/>
          </a:prstGeom>
        </p:spPr>
        <p:txBody>
          <a:bodyPr/>
          <a:lstStyle>
            <a:lvl1pPr>
              <a:defRPr spc="-84" sz="2800"/>
            </a:lvl1pPr>
            <a:lvl2pPr>
              <a:defRPr spc="-84" sz="2800"/>
            </a:lvl2pPr>
            <a:lvl3pPr>
              <a:defRPr spc="-84" sz="2800"/>
            </a:lvl3pPr>
            <a:lvl4pPr>
              <a:defRPr spc="-84" sz="2800"/>
            </a:lvl4pPr>
            <a:lvl5pPr>
              <a:defRPr spc="-84" sz="2800"/>
            </a:lvl5pPr>
          </a:lstStyle>
          <a:p>
            <a:pPr/>
            <a:r>
              <a:t>Atribuição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Nível de Corpo Um…"/>
          <p:cNvSpPr txBox="1"/>
          <p:nvPr>
            <p:ph type="body" sz="half" idx="21" hasCustomPrompt="1"/>
          </p:nvPr>
        </p:nvSpPr>
        <p:spPr>
          <a:xfrm>
            <a:off x="1439912" y="4332885"/>
            <a:ext cx="21504176" cy="5497469"/>
          </a:xfrm>
          <a:prstGeom prst="rect">
            <a:avLst/>
          </a:prstGeom>
        </p:spPr>
        <p:txBody>
          <a:bodyPr anchor="b"/>
          <a:lstStyle/>
          <a:p>
            <a:pPr lvl="4" indent="1278159" defTabSz="731341">
              <a:lnSpc>
                <a:spcPct val="70000"/>
              </a:lnSpc>
              <a:defRPr b="1" i="1" spc="-378" sz="8379">
                <a:latin typeface="Graphik"/>
                <a:ea typeface="Graphik"/>
                <a:cs typeface="Graphik"/>
                <a:sym typeface="Graphik"/>
              </a:defRPr>
            </a:pPr>
            <a:r>
              <a:t>“Citação Notável”
</a:t>
            </a:r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4076700" y="-3937000"/>
            <a:ext cx="26492200" cy="176614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sta de costas de uma pessoa com blusa amarela olhando através de uma abertura em uma parede de pedra"/>
          <p:cNvSpPr/>
          <p:nvPr>
            <p:ph type="pic" sz="half" idx="22"/>
          </p:nvPr>
        </p:nvSpPr>
        <p:spPr>
          <a:xfrm>
            <a:off x="-2" y="-525806"/>
            <a:ext cx="12065002" cy="77826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ssoa com sorriso largo vestindo blusa azul em frente a uma parede azul"/>
          <p:cNvSpPr/>
          <p:nvPr>
            <p:ph type="pic" sz="half" idx="23"/>
          </p:nvPr>
        </p:nvSpPr>
        <p:spPr>
          <a:xfrm>
            <a:off x="-2" y="6384783"/>
            <a:ext cx="12065002" cy="80482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ssoa vestindo calça jeans azul e jaqueta jeans sobre uma parede vermelha e roxa sólida"/>
          <p:cNvSpPr/>
          <p:nvPr>
            <p:ph type="pic" idx="21"/>
          </p:nvPr>
        </p:nvSpPr>
        <p:spPr>
          <a:xfrm>
            <a:off x="0" y="-1266000"/>
            <a:ext cx="24384000" cy="16248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ssoa sorridente usando óculos de sol e blusa amarela sobre fundo verde acinzentado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ítulo da Apresentação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22" name="Nível de Corpo Um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5"/>
          </a:xfrm>
          <a:prstGeom prst="rect">
            <a:avLst/>
          </a:prstGeom>
        </p:spPr>
        <p:txBody>
          <a:bodyPr/>
          <a:lstStyle/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8922063" y="-2"/>
            <a:ext cx="20573999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ítulo do Slide"/>
          <p:cNvSpPr txBox="1"/>
          <p:nvPr>
            <p:ph type="title" hasCustomPrompt="1"/>
          </p:nvPr>
        </p:nvSpPr>
        <p:spPr>
          <a:xfrm>
            <a:off x="1295400" y="3743016"/>
            <a:ext cx="11442700" cy="5334002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32" name="Nível de Corpo Um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Subtítulo do Slid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2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387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44" name="Nível de Corpo Um…"/>
          <p:cNvSpPr txBox="1"/>
          <p:nvPr>
            <p:ph type="body" idx="22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Texto com marcadores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xfrm>
            <a:off x="22793707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ível de Corpo Um…"/>
          <p:cNvSpPr txBox="1"/>
          <p:nvPr>
            <p:ph type="body" idx="21" hasCustomPrompt="1"/>
          </p:nvPr>
        </p:nvSpPr>
        <p:spPr>
          <a:xfrm>
            <a:off x="1295400" y="5270500"/>
            <a:ext cx="21869400" cy="7135318"/>
          </a:xfrm>
          <a:prstGeom prst="rect">
            <a:avLst/>
          </a:prstGeom>
        </p:spPr>
        <p:txBody>
          <a:bodyPr numCol="2" spcCol="1093469"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Texto com marcadores do slide</a:t>
            </a:r>
          </a:p>
        </p:txBody>
      </p:sp>
      <p:sp>
        <p:nvSpPr>
          <p:cNvPr id="54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ssoa com sorriso largo vestindo blusa azul em frente a uma parede azul"/>
          <p:cNvSpPr/>
          <p:nvPr>
            <p:ph type="pic" idx="21"/>
          </p:nvPr>
        </p:nvSpPr>
        <p:spPr>
          <a:xfrm>
            <a:off x="10236489" y="-2"/>
            <a:ext cx="2056146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Nível de Corpo Um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  <a:lvl2pPr>
              <a:spcBef>
                <a:spcPts val="3300"/>
              </a:spcBef>
              <a:defRPr cap="none" spc="0" sz="4000"/>
            </a:lvl2pPr>
            <a:lvl3pPr>
              <a:spcBef>
                <a:spcPts val="3300"/>
              </a:spcBef>
              <a:defRPr cap="none" spc="0" sz="4000"/>
            </a:lvl3pPr>
            <a:lvl4pPr>
              <a:spcBef>
                <a:spcPts val="3300"/>
              </a:spcBef>
              <a:defRPr cap="none" spc="0" sz="4000"/>
            </a:lvl4pPr>
            <a:lvl5pPr>
              <a:spcBef>
                <a:spcPts val="3300"/>
              </a:spcBef>
              <a:defRPr cap="none" spc="0" sz="4000"/>
            </a:lvl5pPr>
          </a:lstStyle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tângulo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oria e Data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100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66" name="Título do Slid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67" name="Subtítulo do Slide"/>
          <p:cNvSpPr txBox="1"/>
          <p:nvPr>
            <p:ph type="body" sz="quarter" idx="23" hasCustomPrompt="1"/>
          </p:nvPr>
        </p:nvSpPr>
        <p:spPr>
          <a:xfrm>
            <a:off x="1295399" y="4092575"/>
            <a:ext cx="11442703" cy="678373"/>
          </a:xfrm>
          <a:prstGeom prst="rect">
            <a:avLst/>
          </a:prstGeom>
        </p:spPr>
        <p:txBody>
          <a:bodyPr/>
          <a:lstStyle>
            <a:lvl1pPr defTabSz="566673">
              <a:defRPr spc="-200" sz="33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ítulo da Seção"/>
          <p:cNvSpPr txBox="1"/>
          <p:nvPr>
            <p:ph type="title" hasCustomPrompt="1"/>
          </p:nvPr>
        </p:nvSpPr>
        <p:spPr>
          <a:xfrm>
            <a:off x="1295400" y="5404408"/>
            <a:ext cx="21869400" cy="2881786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Título da Seção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ubtítulo do Slid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do Slide </a:t>
            </a:r>
          </a:p>
        </p:txBody>
      </p:sp>
      <p:sp>
        <p:nvSpPr>
          <p:cNvPr id="8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8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Subtítulo de Agenda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6" name="Nível de Corpo Um…"/>
          <p:cNvSpPr txBox="1"/>
          <p:nvPr>
            <p:ph type="body" idx="22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100" sz="5400" u="sng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Tópicos da Agenda</a:t>
            </a:r>
          </a:p>
        </p:txBody>
      </p:sp>
      <p:sp>
        <p:nvSpPr>
          <p:cNvPr id="97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Título da Agenda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da Agenda</a:t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a Apresentação"/>
          <p:cNvSpPr txBox="1"/>
          <p:nvPr>
            <p:ph type="title" hasCustomPrompt="1"/>
          </p:nvPr>
        </p:nvSpPr>
        <p:spPr>
          <a:xfrm>
            <a:off x="1298349" y="4384675"/>
            <a:ext cx="21869402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da Apresentação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98349" y="9268776"/>
            <a:ext cx="21869402" cy="140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3">
              <a:lnSpc>
                <a:spcPct val="100000"/>
              </a:lnSpc>
              <a:spcBef>
                <a:spcPts val="0"/>
              </a:spcBef>
              <a:tabLst/>
              <a:defRPr spc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essoa sorridente usando óculos de sol e blusa amarela sobre fundo verde acinzentado" descr="Pessoa sorridente usando óculos de sol e blusa amarela sobre fundo verde acinzenta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05" t="30596" r="26698" b="1129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162" name="O lookinho-me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00"/>
            </a:lvl1pPr>
          </a:lstStyle>
          <a:p>
            <a:pPr/>
            <a:r>
              <a:t>O lookinho-meu</a:t>
            </a:r>
          </a:p>
        </p:txBody>
      </p:sp>
      <p:sp>
        <p:nvSpPr>
          <p:cNvPr id="163" name="Escolher suas roupas nunca foi tão fáci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Escolher suas roupas nunca foi tão fácil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ASOS DE USO"/>
          <p:cNvSpPr txBox="1"/>
          <p:nvPr>
            <p:ph type="title"/>
          </p:nvPr>
        </p:nvSpPr>
        <p:spPr>
          <a:xfrm>
            <a:off x="6530250" y="0"/>
            <a:ext cx="21869401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5" name="&quot;No diagrama de pacotes falta considerar o MVC.&quot;"/>
          <p:cNvSpPr txBox="1"/>
          <p:nvPr/>
        </p:nvSpPr>
        <p:spPr>
          <a:xfrm>
            <a:off x="13048014" y="6080986"/>
            <a:ext cx="9623365" cy="155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 diagrama de pacotes falta considerar o MVC."</a:t>
            </a:r>
          </a:p>
        </p:txBody>
      </p:sp>
      <p:pic>
        <p:nvPicPr>
          <p:cNvPr id="196" name="Captura de Tela 2023-04-09 às 22.56.31.png" descr="Captura de Tela 2023-04-09 às 22.56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64" y="565987"/>
            <a:ext cx="10507630" cy="1275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9" name="&quot;Falta representar a herança dos tipos de peças de roupa.&quot;"/>
          <p:cNvSpPr txBox="1"/>
          <p:nvPr/>
        </p:nvSpPr>
        <p:spPr>
          <a:xfrm>
            <a:off x="3825744" y="12185792"/>
            <a:ext cx="1673251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"Falta representar a herança dos tipos de peças de roupa."</a:t>
            </a:r>
          </a:p>
        </p:txBody>
      </p:sp>
      <p:pic>
        <p:nvPicPr>
          <p:cNvPr id="200" name="Captura de Tela 2023-04-09 às 22.59.39.png" descr="Captura de Tela 2023-04-09 às 22.5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098" y="2210975"/>
            <a:ext cx="12979620" cy="929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203" name="&quot;Nos diagramas de classe colocar só as funções utilizadas naquele caso de uso&quot;"/>
          <p:cNvSpPr txBox="1"/>
          <p:nvPr/>
        </p:nvSpPr>
        <p:spPr>
          <a:xfrm>
            <a:off x="385142" y="12301681"/>
            <a:ext cx="2287353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"Nos diagramas de classe colocar só as funções utilizadas naquele caso de uso"</a:t>
            </a:r>
          </a:p>
        </p:txBody>
      </p:sp>
      <p:pic>
        <p:nvPicPr>
          <p:cNvPr id="204" name="Captura de Tela 2023-04-09 às 23.01.01.png" descr="Captura de Tela 2023-04-09 às 23.0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637" y="2015954"/>
            <a:ext cx="6692901" cy="90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a de Tela 2023-04-09 às 23.01.29.png" descr="Captura de Tela 2023-04-09 às 23.01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8836" y="2352504"/>
            <a:ext cx="4965701" cy="842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Captura de Tela 2023-04-09 às 23.01.47.png" descr="Captura de Tela 2023-04-09 às 23.01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3834" y="2308054"/>
            <a:ext cx="6807201" cy="850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209" name="&quot;Nos diagramas de classe colocar só as funções utilizadas naquele caso de uso&quot;"/>
          <p:cNvSpPr txBox="1"/>
          <p:nvPr/>
        </p:nvSpPr>
        <p:spPr>
          <a:xfrm>
            <a:off x="385142" y="12301681"/>
            <a:ext cx="2287353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"Nos diagramas de classe colocar só as funções utilizadas naquele caso de uso"</a:t>
            </a:r>
          </a:p>
        </p:txBody>
      </p:sp>
      <p:pic>
        <p:nvPicPr>
          <p:cNvPr id="210" name="Captura de Tela 2023-04-09 às 23.02.12.png" descr="Captura de Tela 2023-04-09 às 23.0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0841" y="2603500"/>
            <a:ext cx="7327901" cy="850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Captura de Tela 2023-04-09 às 23.02.33.png" descr="Captura de Tela 2023-04-09 às 23.0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8626" y="2203450"/>
            <a:ext cx="4838701" cy="930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ASOS DE USO"/>
          <p:cNvSpPr txBox="1"/>
          <p:nvPr>
            <p:ph type="title"/>
          </p:nvPr>
        </p:nvSpPr>
        <p:spPr>
          <a:xfrm>
            <a:off x="10106987" y="5417107"/>
            <a:ext cx="4170026" cy="2881786"/>
          </a:xfrm>
          <a:prstGeom prst="rect">
            <a:avLst/>
          </a:prstGeom>
        </p:spPr>
        <p:txBody>
          <a:bodyPr/>
          <a:lstStyle>
            <a:lvl1pPr>
              <a:defRPr spc="-735" sz="15000"/>
            </a:lvl1pPr>
          </a:lstStyle>
          <a:p>
            <a:pPr/>
            <a:r>
              <a:t>SOA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Especificação do modelo de negócio</a:t>
            </a:r>
          </a:p>
        </p:txBody>
      </p:sp>
      <p:pic>
        <p:nvPicPr>
          <p:cNvPr id="216" name="Captura de Tela 2023-04-09 às 19.01.50.png" descr="Captura de Tela 2023-04-09 às 19.0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2602" y="2500368"/>
            <a:ext cx="15329715" cy="1084016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Forma"/>
          <p:cNvSpPr/>
          <p:nvPr/>
        </p:nvSpPr>
        <p:spPr>
          <a:xfrm>
            <a:off x="8583852" y="7428629"/>
            <a:ext cx="10901812" cy="568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1468" fill="norm" stroke="1" extrusionOk="0">
                <a:moveTo>
                  <a:pt x="11440" y="599"/>
                </a:moveTo>
                <a:cubicBezTo>
                  <a:pt x="8968" y="1568"/>
                  <a:pt x="6678" y="3754"/>
                  <a:pt x="4401" y="5907"/>
                </a:cubicBezTo>
                <a:cubicBezTo>
                  <a:pt x="1359" y="8784"/>
                  <a:pt x="-1063" y="14068"/>
                  <a:pt x="478" y="18622"/>
                </a:cubicBezTo>
                <a:cubicBezTo>
                  <a:pt x="1378" y="21281"/>
                  <a:pt x="2843" y="21245"/>
                  <a:pt x="4402" y="21183"/>
                </a:cubicBezTo>
                <a:cubicBezTo>
                  <a:pt x="6319" y="21108"/>
                  <a:pt x="8495" y="21549"/>
                  <a:pt x="10537" y="21455"/>
                </a:cubicBezTo>
                <a:cubicBezTo>
                  <a:pt x="13596" y="21313"/>
                  <a:pt x="16841" y="20763"/>
                  <a:pt x="18849" y="16153"/>
                </a:cubicBezTo>
                <a:cubicBezTo>
                  <a:pt x="19653" y="14306"/>
                  <a:pt x="20133" y="12076"/>
                  <a:pt x="20336" y="9725"/>
                </a:cubicBezTo>
                <a:cubicBezTo>
                  <a:pt x="20537" y="7392"/>
                  <a:pt x="20461" y="4841"/>
                  <a:pt x="19704" y="2926"/>
                </a:cubicBezTo>
                <a:cubicBezTo>
                  <a:pt x="18635" y="222"/>
                  <a:pt x="16962" y="-51"/>
                  <a:pt x="15272" y="6"/>
                </a:cubicBezTo>
                <a:cubicBezTo>
                  <a:pt x="14060" y="47"/>
                  <a:pt x="12715" y="99"/>
                  <a:pt x="11440" y="599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8" name="Oval"/>
          <p:cNvSpPr/>
          <p:nvPr/>
        </p:nvSpPr>
        <p:spPr>
          <a:xfrm>
            <a:off x="8464438" y="4413076"/>
            <a:ext cx="2353405" cy="1471562"/>
          </a:xfrm>
          <a:prstGeom prst="ellipse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Oval"/>
          <p:cNvSpPr/>
          <p:nvPr/>
        </p:nvSpPr>
        <p:spPr>
          <a:xfrm>
            <a:off x="4348227" y="6277549"/>
            <a:ext cx="5444270" cy="3704802"/>
          </a:xfrm>
          <a:prstGeom prst="ellipse">
            <a:avLst/>
          </a:prstGeom>
          <a:ln w="25400">
            <a:solidFill>
              <a:schemeClr val="accent3">
                <a:satOff val="-16187"/>
                <a:lumOff val="-11176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aptura de Tela 2023-04-09 às 19.02.20.png" descr="Captura de Tela 2023-04-09 às 19.0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9900" y="2501900"/>
            <a:ext cx="15402698" cy="1097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Especificação do modelo de negócio</a:t>
            </a:r>
          </a:p>
        </p:txBody>
      </p:sp>
      <p:sp>
        <p:nvSpPr>
          <p:cNvPr id="223" name="Oval"/>
          <p:cNvSpPr/>
          <p:nvPr/>
        </p:nvSpPr>
        <p:spPr>
          <a:xfrm>
            <a:off x="7160686" y="5079438"/>
            <a:ext cx="2353405" cy="1471562"/>
          </a:xfrm>
          <a:prstGeom prst="ellipse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Círculo"/>
          <p:cNvSpPr/>
          <p:nvPr/>
        </p:nvSpPr>
        <p:spPr>
          <a:xfrm>
            <a:off x="16076671" y="10568837"/>
            <a:ext cx="1270001" cy="127000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Círculo"/>
          <p:cNvSpPr/>
          <p:nvPr/>
        </p:nvSpPr>
        <p:spPr>
          <a:xfrm>
            <a:off x="6437059" y="10946205"/>
            <a:ext cx="1270001" cy="1270001"/>
          </a:xfrm>
          <a:prstGeom prst="ellipse">
            <a:avLst/>
          </a:prstGeom>
          <a:solidFill>
            <a:schemeClr val="accent3">
              <a:satOff val="-16187"/>
              <a:lumOff val="-11176"/>
            </a:schemeClr>
          </a:solidFill>
          <a:ln w="25400">
            <a:solidFill>
              <a:schemeClr val="accent3">
                <a:satOff val="-16187"/>
                <a:lumOff val="-11176"/>
              </a:schemeClr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Modelo de informação do negócio</a:t>
            </a:r>
          </a:p>
        </p:txBody>
      </p:sp>
      <p:pic>
        <p:nvPicPr>
          <p:cNvPr id="228" name="Modelo de Informação do Negócio.jpg" descr="Modelo de Informação do Negóci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777" y="5987531"/>
            <a:ext cx="20888446" cy="2481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ASOS DE USO"/>
          <p:cNvSpPr txBox="1"/>
          <p:nvPr>
            <p:ph type="title"/>
          </p:nvPr>
        </p:nvSpPr>
        <p:spPr>
          <a:xfrm>
            <a:off x="1257300" y="35915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Modelo navegacional</a:t>
            </a:r>
          </a:p>
        </p:txBody>
      </p:sp>
      <p:pic>
        <p:nvPicPr>
          <p:cNvPr id="231" name="Modelo Navegacional-2.jpg" descr="Modelo Navegacional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070" y="2330929"/>
            <a:ext cx="15973860" cy="1094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34" name="photo_5015274341818019975_y.jpg" descr="photo_5015274341818019975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997" y="2827718"/>
            <a:ext cx="19950700" cy="9538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odelag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CORREÇÕES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37" name="photo_5015274341818019973_y.jpg" descr="photo_5015274341818019973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386" y="3045882"/>
            <a:ext cx="20908990" cy="9980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0" name="photo_5015274341818019976_y.jpg" descr="photo_5015274341818019976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885" y="3315234"/>
            <a:ext cx="21644840" cy="9199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3" name="photo_5015274341818019974_y.jpg" descr="photo_5015274341818019974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386" y="3103972"/>
            <a:ext cx="20384045" cy="9857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6" name="photo_5015274341818019972_y.jpg" descr="photo_5015274341818019972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414" y="2917423"/>
            <a:ext cx="20935323" cy="999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9" name="photo_5015274341818019977_y.jpg" descr="photo_5015274341818019977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19" y="2741687"/>
            <a:ext cx="20494206" cy="979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52" name="photo_5015274341818019978_y.jpg" descr="photo_5015274341818019978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108" y="2807381"/>
            <a:ext cx="20659784" cy="987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ASOS DE USO"/>
          <p:cNvSpPr txBox="1"/>
          <p:nvPr>
            <p:ph type="title"/>
          </p:nvPr>
        </p:nvSpPr>
        <p:spPr>
          <a:xfrm>
            <a:off x="1257300" y="35915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Arquitetura dos serviços</a:t>
            </a:r>
          </a:p>
        </p:txBody>
      </p:sp>
      <p:pic>
        <p:nvPicPr>
          <p:cNvPr id="255" name="Captura de Tela 2023-04-09 às 19.17.10.png" descr="Captura de Tela 2023-04-09 às 19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150" y="3919396"/>
            <a:ext cx="23671700" cy="7194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 defTabSz="742950">
              <a:defRPr spc="-450" sz="9180"/>
            </a:lvl1pPr>
          </a:lstStyle>
          <a:p>
            <a:pPr/>
            <a:r>
              <a:t>Modelo de interação dos serviços</a:t>
            </a:r>
          </a:p>
        </p:txBody>
      </p:sp>
      <p:sp>
        <p:nvSpPr>
          <p:cNvPr id="258" name="CASOS DE USO"/>
          <p:cNvSpPr txBox="1"/>
          <p:nvPr/>
        </p:nvSpPr>
        <p:spPr>
          <a:xfrm>
            <a:off x="1257300" y="2150300"/>
            <a:ext cx="5391319" cy="1131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1340">
              <a:spcBef>
                <a:spcPts val="0"/>
              </a:spcBef>
              <a:tabLst/>
              <a:defRPr b="1" cap="all" spc="-170" sz="3468"/>
            </a:lvl1pPr>
          </a:lstStyle>
          <a:p>
            <a:pPr/>
            <a:r>
              <a:t>Serviço Peça de roupa</a:t>
            </a:r>
          </a:p>
        </p:txBody>
      </p:sp>
      <p:pic>
        <p:nvPicPr>
          <p:cNvPr id="259" name="Captura de Tela 2023-04-09 às 19.22.12.png" descr="Captura de Tela 2023-04-09 às 19.2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125" y="3862764"/>
            <a:ext cx="23619750" cy="8604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 defTabSz="742950">
              <a:defRPr spc="-450" sz="9180"/>
            </a:lvl1pPr>
          </a:lstStyle>
          <a:p>
            <a:pPr/>
            <a:r>
              <a:t>Modelo de interação dos serviços</a:t>
            </a:r>
          </a:p>
        </p:txBody>
      </p:sp>
      <p:sp>
        <p:nvSpPr>
          <p:cNvPr id="262" name="CASOS DE USO"/>
          <p:cNvSpPr txBox="1"/>
          <p:nvPr/>
        </p:nvSpPr>
        <p:spPr>
          <a:xfrm>
            <a:off x="1257300" y="2150300"/>
            <a:ext cx="5391319" cy="1131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spcBef>
                <a:spcPts val="0"/>
              </a:spcBef>
              <a:tabLst/>
              <a:defRPr b="1" cap="all" spc="-250" sz="5100"/>
            </a:lvl1pPr>
          </a:lstStyle>
          <a:p>
            <a:pPr/>
            <a:r>
              <a:t>Serviço look</a:t>
            </a:r>
          </a:p>
        </p:txBody>
      </p:sp>
      <p:pic>
        <p:nvPicPr>
          <p:cNvPr id="263" name="Captura de Tela 2023-04-09 às 19.22.43.png" descr="Captura de Tela 2023-04-09 às 19.2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874" y="3305565"/>
            <a:ext cx="20351050" cy="1013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ASOS DE USO"/>
          <p:cNvSpPr txBox="1"/>
          <p:nvPr>
            <p:ph type="title"/>
          </p:nvPr>
        </p:nvSpPr>
        <p:spPr>
          <a:xfrm>
            <a:off x="1257300" y="59612"/>
            <a:ext cx="21869400" cy="2881786"/>
          </a:xfrm>
          <a:prstGeom prst="rect">
            <a:avLst/>
          </a:prstGeom>
        </p:spPr>
        <p:txBody>
          <a:bodyPr/>
          <a:lstStyle>
            <a:lvl1pPr algn="ctr" defTabSz="792479">
              <a:defRPr spc="-480" sz="9792"/>
            </a:lvl1pPr>
          </a:lstStyle>
          <a:p>
            <a:pPr/>
            <a:r>
              <a:t>Modelo de informação refinado</a:t>
            </a:r>
          </a:p>
        </p:txBody>
      </p:sp>
      <p:pic>
        <p:nvPicPr>
          <p:cNvPr id="266" name="Captura de Tela 2023-04-09 às 19.17.42.png" descr="Captura de Tela 2023-04-09 às 19.1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811" y="4779167"/>
            <a:ext cx="22768378" cy="5685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pic>
        <p:nvPicPr>
          <p:cNvPr id="168" name="Captura de Tela 2023-04-09 às 22.36.43.png" descr="Captura de Tela 2023-04-09 às 22.3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780" y="2727685"/>
            <a:ext cx="23610440" cy="723683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&quot;Em Cadastrar Peça de Roupa (o mesmo para Criar Look), o objeto deve ser criado pela tela e passado para o controlador&quot;"/>
          <p:cNvSpPr txBox="1"/>
          <p:nvPr/>
        </p:nvSpPr>
        <p:spPr>
          <a:xfrm>
            <a:off x="364095" y="10513741"/>
            <a:ext cx="23881222" cy="155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Cadastrar Peça de Roupa (o mesmo para Criar Look), o objeto deve ser criado pela tela e passado para o controlador"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ASOS DE USO"/>
          <p:cNvSpPr txBox="1"/>
          <p:nvPr>
            <p:ph type="title"/>
          </p:nvPr>
        </p:nvSpPr>
        <p:spPr>
          <a:xfrm>
            <a:off x="1257300" y="-82569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392" sz="8000"/>
            </a:lvl1pPr>
          </a:lstStyle>
          <a:p>
            <a:pPr/>
            <a:r>
              <a:t>Diagrama de componentes do serviço</a:t>
            </a:r>
          </a:p>
        </p:txBody>
      </p:sp>
      <p:pic>
        <p:nvPicPr>
          <p:cNvPr id="269" name="Captura de Tela 2023-04-09 às 19.18.10.png" descr="Captura de Tela 2023-04-09 às 19.1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5077" y="2249209"/>
            <a:ext cx="14453846" cy="10786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ASOS DE USO"/>
          <p:cNvSpPr txBox="1"/>
          <p:nvPr>
            <p:ph type="title"/>
          </p:nvPr>
        </p:nvSpPr>
        <p:spPr>
          <a:xfrm>
            <a:off x="1257300" y="-35175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392" sz="8000"/>
            </a:lvl1pPr>
          </a:lstStyle>
          <a:p>
            <a:pPr/>
            <a:r>
              <a:t>Diagrama de componentes do sistema</a:t>
            </a:r>
          </a:p>
        </p:txBody>
      </p:sp>
      <p:pic>
        <p:nvPicPr>
          <p:cNvPr id="272" name="Captura de Tela 2023-04-09 às 19.20.11.png" descr="Captura de Tela 2023-04-09 às 19.2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261" y="2318700"/>
            <a:ext cx="11679478" cy="10944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ASOS DE USO"/>
          <p:cNvSpPr txBox="1"/>
          <p:nvPr>
            <p:ph type="title"/>
          </p:nvPr>
        </p:nvSpPr>
        <p:spPr>
          <a:xfrm>
            <a:off x="1257300" y="-11479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Telas do projeto</a:t>
            </a:r>
          </a:p>
        </p:txBody>
      </p:sp>
      <p:pic>
        <p:nvPicPr>
          <p:cNvPr id="275" name="photo_5015274341818019973_y.jpg" descr="photo_5015274341818019973_y.jpg"/>
          <p:cNvPicPr>
            <a:picLocks noChangeAspect="1"/>
          </p:cNvPicPr>
          <p:nvPr/>
        </p:nvPicPr>
        <p:blipFill>
          <a:blip r:embed="rId2">
            <a:extLst/>
          </a:blip>
          <a:srcRect l="0" t="0" r="52873" b="49148"/>
          <a:stretch>
            <a:fillRect/>
          </a:stretch>
        </p:blipFill>
        <p:spPr>
          <a:xfrm>
            <a:off x="790135" y="2659455"/>
            <a:ext cx="15046431" cy="7749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Captura de Tela 2023-04-09 às 22.31.32.png" descr="Captura de Tela 2023-04-09 às 22.3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0500" y="10932515"/>
            <a:ext cx="11166558" cy="2147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ASOS DE USO"/>
          <p:cNvSpPr txBox="1"/>
          <p:nvPr>
            <p:ph type="title"/>
          </p:nvPr>
        </p:nvSpPr>
        <p:spPr>
          <a:xfrm>
            <a:off x="1257300" y="-11479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Telas do projeto</a:t>
            </a:r>
          </a:p>
        </p:txBody>
      </p:sp>
      <p:pic>
        <p:nvPicPr>
          <p:cNvPr id="279" name="photo_5015274341818019972_y.jpg" descr="photo_5015274341818019972_y.jpg"/>
          <p:cNvPicPr>
            <a:picLocks noChangeAspect="1"/>
          </p:cNvPicPr>
          <p:nvPr/>
        </p:nvPicPr>
        <p:blipFill>
          <a:blip r:embed="rId2">
            <a:extLst/>
          </a:blip>
          <a:srcRect l="19183" t="357" r="19183" b="40697"/>
          <a:stretch>
            <a:fillRect/>
          </a:stretch>
        </p:blipFill>
        <p:spPr>
          <a:xfrm>
            <a:off x="663721" y="2736844"/>
            <a:ext cx="16023578" cy="731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aptura de Tela 2023-04-09 às 22.33.57.png" descr="Captura de Tela 2023-04-09 às 22.33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4631" y="10778594"/>
            <a:ext cx="13925165" cy="2285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PROJETO SERVIÇO LOOK</a:t>
            </a:r>
          </a:p>
        </p:txBody>
      </p:sp>
      <p:pic>
        <p:nvPicPr>
          <p:cNvPr id="283" name="Captura de Tela 2023-04-09 às 19.24.55.png" descr="Captura de Tela 2023-04-09 às 19.2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4133" y="2467564"/>
            <a:ext cx="12659139" cy="10757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SOS DE USO"/>
          <p:cNvSpPr txBox="1"/>
          <p:nvPr>
            <p:ph type="title"/>
          </p:nvPr>
        </p:nvSpPr>
        <p:spPr>
          <a:xfrm>
            <a:off x="1257300" y="12218"/>
            <a:ext cx="21869400" cy="2881786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PROJETO SERVIÇO PEÇA DE ROUPA</a:t>
            </a:r>
          </a:p>
        </p:txBody>
      </p:sp>
      <p:pic>
        <p:nvPicPr>
          <p:cNvPr id="286" name="Captura de Tela 2023-04-09 às 19.24.31.png" descr="Captura de Tela 2023-04-09 às 19.24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0817" y="2356241"/>
            <a:ext cx="13270276" cy="11112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Equipe"/>
          <p:cNvSpPr txBox="1"/>
          <p:nvPr>
            <p:ph type="title"/>
          </p:nvPr>
        </p:nvSpPr>
        <p:spPr>
          <a:xfrm>
            <a:off x="9859367" y="2686607"/>
            <a:ext cx="5020867" cy="2881786"/>
          </a:xfrm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Equipe</a:t>
            </a:r>
          </a:p>
        </p:txBody>
      </p:sp>
      <p:sp>
        <p:nvSpPr>
          <p:cNvPr id="289" name="Amanda Nunes - ansc…"/>
          <p:cNvSpPr txBox="1"/>
          <p:nvPr>
            <p:ph type="body" sz="quarter" idx="4294967295"/>
          </p:nvPr>
        </p:nvSpPr>
        <p:spPr>
          <a:xfrm>
            <a:off x="9424490" y="6092816"/>
            <a:ext cx="5890619" cy="469900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300"/>
              </a:spcBef>
              <a:defRPr cap="none" spc="0" sz="4000"/>
            </a:pPr>
            <a:r>
              <a:t>Amanda Nunes - ansc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Bruno Martins - bmgs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Gislayne Vitorino - gvss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Lucas Souza - lss8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72" name="&quot;Em Cadastrar Peça de Roupa (o mesmo para Criar Look), o objeto deve ser criado pela tela e passado para o controlador&quot;"/>
          <p:cNvSpPr txBox="1"/>
          <p:nvPr/>
        </p:nvSpPr>
        <p:spPr>
          <a:xfrm>
            <a:off x="364095" y="10513741"/>
            <a:ext cx="23881222" cy="155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Cadastrar Peça de Roupa (o mesmo para Criar Look), o objeto deve ser criado pela tela e passado para o controlador"</a:t>
            </a:r>
          </a:p>
        </p:txBody>
      </p:sp>
      <p:pic>
        <p:nvPicPr>
          <p:cNvPr id="173" name="Captura de Tela 2023-04-09 às 22.38.31.png" descr="Captura de Tela 2023-04-09 às 22.38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45" y="3264260"/>
            <a:ext cx="23724909" cy="6196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76" name="&quot;Relacionamentos de include no diagrama de casos de uso estão invertidos.&quot;"/>
          <p:cNvSpPr txBox="1"/>
          <p:nvPr/>
        </p:nvSpPr>
        <p:spPr>
          <a:xfrm>
            <a:off x="335123" y="12446543"/>
            <a:ext cx="21850648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"Relacionamentos de include no diagrama de casos de uso estão invertidos."</a:t>
            </a:r>
          </a:p>
        </p:txBody>
      </p:sp>
      <p:pic>
        <p:nvPicPr>
          <p:cNvPr id="177" name="Captura de Tela 2023-04-09 às 22.40.01.png" descr="Captura de Tela 2023-04-09 às 22.4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1350" y="2552562"/>
            <a:ext cx="12201300" cy="9533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0" name="&quot;Em Criar Look (o mesmo para Editar Look), faltou Selecionar Look. Modelar o selecionar como um subsistema e apenas chamar o método onde necessário, via a interface do subsistema.”"/>
          <p:cNvSpPr txBox="1"/>
          <p:nvPr/>
        </p:nvSpPr>
        <p:spPr>
          <a:xfrm>
            <a:off x="292782" y="6147270"/>
            <a:ext cx="23798436" cy="2290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Criar Look (o mesmo para Editar Look), faltou Selecionar Look. Modelar o selecionar como um subsistema e apenas chamar o método onde necessário, via a interface do subsistema.”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3" name="&quot;Em Login faltou a fronteira com o subsistema.&quot;"/>
          <p:cNvSpPr txBox="1"/>
          <p:nvPr/>
        </p:nvSpPr>
        <p:spPr>
          <a:xfrm>
            <a:off x="9895330" y="6246481"/>
            <a:ext cx="1374857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Login faltou a fronteira com o subsistema."</a:t>
            </a:r>
          </a:p>
        </p:txBody>
      </p:sp>
      <p:pic>
        <p:nvPicPr>
          <p:cNvPr id="184" name="Captura de Tela 2023-04-09 às 22.51.54.png" descr="Captura de Tela 2023-04-09 às 22.5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929" y="2027487"/>
            <a:ext cx="5826717" cy="10512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7" name="&quot;Na arquitetura, faltou a modelagem do MVC.&quot;"/>
          <p:cNvSpPr txBox="1"/>
          <p:nvPr/>
        </p:nvSpPr>
        <p:spPr>
          <a:xfrm>
            <a:off x="5609046" y="12504487"/>
            <a:ext cx="13165908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"Na arquitetura, faltou a modelagem do MVC."</a:t>
            </a:r>
          </a:p>
        </p:txBody>
      </p:sp>
      <p:pic>
        <p:nvPicPr>
          <p:cNvPr id="188" name="Captura de Tela 2023-04-09 às 22.54.25.png" descr="Captura de Tela 2023-04-09 às 22.5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364" y="4876879"/>
            <a:ext cx="23453272" cy="3962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416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1" name="&quot;A arquitetura do cadastro de Look precisa ser refeita, pois CareTaker está isolada sem o controlador se conectar com a mesma.&quot;"/>
          <p:cNvSpPr txBox="1"/>
          <p:nvPr/>
        </p:nvSpPr>
        <p:spPr>
          <a:xfrm>
            <a:off x="450446" y="11730576"/>
            <a:ext cx="23483107" cy="155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"A arquitetura do cadastro de Look precisa ser refeita, pois CareTaker está isolada sem o controlador se conectar com a mesma."</a:t>
            </a:r>
          </a:p>
        </p:txBody>
      </p:sp>
      <p:pic>
        <p:nvPicPr>
          <p:cNvPr id="192" name="Captura de Tela 2023-04-09 às 22.55.40.png" descr="Captura de Tela 2023-04-09 às 22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919" y="2243127"/>
            <a:ext cx="13696255" cy="922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